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1242" r:id="rId3"/>
    <p:sldId id="1280" r:id="rId4"/>
    <p:sldId id="1281" r:id="rId5"/>
    <p:sldId id="1284" r:id="rId6"/>
    <p:sldId id="1282" r:id="rId7"/>
    <p:sldId id="1285" r:id="rId8"/>
    <p:sldId id="1283" r:id="rId9"/>
    <p:sldId id="1243" r:id="rId10"/>
    <p:sldId id="1269" r:id="rId11"/>
    <p:sldId id="1270" r:id="rId12"/>
    <p:sldId id="1271" r:id="rId13"/>
    <p:sldId id="1272" r:id="rId14"/>
    <p:sldId id="1273" r:id="rId15"/>
    <p:sldId id="1274" r:id="rId16"/>
    <p:sldId id="1275"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F38928"/>
    <a:srgbClr val="FBC9BC"/>
    <a:srgbClr val="FEE2D1"/>
    <a:srgbClr val="F36821"/>
    <a:srgbClr val="D3ECE9"/>
    <a:srgbClr val="E6E1EF"/>
    <a:srgbClr val="FF0000"/>
    <a:srgbClr val="8DC369"/>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2025/10/30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655046" y="-27384"/>
            <a:ext cx="727280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a:t>
            </a:r>
            <a:r>
              <a:rPr lang="zh-CN" altLang="en-US" sz="2000" baseline="0" smtClean="0">
                <a:solidFill>
                  <a:prstClr val="black"/>
                </a:solidFill>
                <a:latin typeface="楷体" panose="02010609060101010101" pitchFamily="49" charset="-122"/>
                <a:ea typeface="楷体" panose="02010609060101010101" pitchFamily="49" charset="-122"/>
              </a:rPr>
              <a:t> 高中语文 必修 下册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2025/10/30</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412776"/>
            <a:ext cx="11523345" cy="253915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第八单元  思辨性阅读与表达</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52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200" dirty="0" smtClean="0">
                <a:solidFill>
                  <a:schemeClr val="tx1"/>
                </a:solidFill>
                <a:latin typeface="+mn-lt"/>
                <a:ea typeface="微软雅黑" panose="020B0503020204020204" pitchFamily="34" charset="-122"/>
                <a:cs typeface="微软雅黑" panose="020B0503020204020204" pitchFamily="34" charset="-122"/>
              </a:rPr>
              <a:t>作文加油站</a:t>
            </a:r>
            <a:endParaRPr lang="zh-CN" altLang="en-US" sz="54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假设论证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假设论证，就是针对相关话题或事例，从反面进行假设，进而得出一个与事实相反的结论，有力地论证中心论点。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因果论证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在叙述事例之后，分析论据行为存在或结果产生的原因，即对事例中的行为或结果，沿着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的思路究其根源，探其本质，使内容逐步深化，说明事例的原因或结果与论点的关系。</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当事例带有结论性时，就分析其根源，即由果溯因；当事例带有缘由性时，就分析其结果，即由因求果。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1934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1340768"/>
            <a:ext cx="11485848" cy="3970318"/>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F08100"/>
                </a:solidFill>
                <a:latin typeface="Times New Roman" panose="02020603050405020304" pitchFamily="18" charset="0"/>
                <a:ea typeface="黑体" panose="02010609060101010101" pitchFamily="49" charset="-122"/>
                <a:cs typeface="Times New Roman" panose="02020603050405020304" pitchFamily="18" charset="0"/>
              </a:rPr>
              <a:t>三、如何让论证结构更出彩</a:t>
            </a:r>
            <a:r>
              <a:rPr lang="zh-CN" altLang="zh-CN"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议论文的论证结构，特指议论文在运用相关的论据材料分析或论证论点的过程中呈现出的段落内部或段与段之间的结构形式。这种结构属于局部性结构，不同于同学们所熟悉的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引论—本论—结论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叙—析—评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引—议—联—结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等的整体性结构。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议论文的论证结构，通常体现为四大类型：</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并列式结构、层进式结构、对照式结构、</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总—分</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式结构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13659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3141"/>
            <a:ext cx="11485848" cy="5322163"/>
          </a:xfrm>
        </p:spPr>
        <p:txBody>
          <a:bodyPr/>
          <a:lstStyle/>
          <a:p>
            <a:pPr indent="538480" hangingPunct="0">
              <a:lnSpc>
                <a:spcPct val="130000"/>
              </a:lnSpc>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并列式结构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并列式结构是本论部分常见的论证结构形式。其核心特征是：围绕中心论点，平行设置若干分论点或论据，从不同侧面、角度横向展开论证，以此拓展论述宽度，凸显思维广度与内容丰富性。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分论点并列式：在确立中心论点之后，需从多个方面对中心论点展开平行结构的阐释，也就是从中心论点中解析出若干个并列的分论点，每个分论点独立成段，从不同角度共同论证中心论点。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并列结构变式：两个并列分论点后，可以总结思考，形成递进式；也可以思维一转，形成转折式。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小标题并列式：围绕话题把一篇文章划分为几个相对独立的部分，再给它们加上几个简洁、恰当的小标题。小标题可以是事件、场景、人物、观点等。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6341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5149"/>
            <a:ext cx="11485848" cy="5322163"/>
          </a:xfrm>
        </p:spPr>
        <p:txBody>
          <a:bodyPr/>
          <a:lstStyle/>
          <a:p>
            <a:pPr indent="538480" hangingPunct="0">
              <a:lnSpc>
                <a:spcPct val="130000"/>
              </a:lnSpc>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层进式结构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层进式结构是先将中心论点分成几个相互具有递进关系的层次，然后逐层进行分析和阐述，以证明中心论点，其优点在于层次分明、逻辑严谨，论述较为深入。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对照式结构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对照式结构就是从论题的正反两个方面入手，从正反两个方面提出分论点或摆出正反两方面的论据，通过正反对比论证得出结论。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论点对照：从正反两个方面提出分论点，然后摆出相应的论据，加以论证，最后得出结论。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论据对照：从论题的正反两个方面入手，摆出正反两方面的论据，加以论证。</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让议论文的论证结构更出彩，就是要优化这三种结构形式，化平庸为精致，变寻常为精彩。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65577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60780"/>
            <a:ext cx="11485848" cy="1684244"/>
          </a:xfrm>
        </p:spPr>
        <p:txBody>
          <a:bodyPr/>
          <a:lstStyle/>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总</a:t>
            </a:r>
            <a:r>
              <a:rPr lang="en-US" altLang="zh-CN" b="1"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分</a:t>
            </a:r>
            <a:r>
              <a:rPr lang="en-US" altLang="zh-CN" b="1" dirty="0">
                <a:solidFill>
                  <a:srgbClr val="00B0F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式结构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式结构，顾名思义，就是先提出一个</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总体的、概括性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的中心论点，然后围绕这个总论点，从几个不同的方面（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分论点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）进行详细的阐述、分析和论证。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45917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8313"/>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F08100"/>
                </a:solidFill>
                <a:latin typeface="Times New Roman" panose="02020603050405020304" pitchFamily="18" charset="0"/>
                <a:ea typeface="黑体" panose="02010609060101010101" pitchFamily="49" charset="-122"/>
                <a:cs typeface="Times New Roman" panose="02020603050405020304" pitchFamily="18" charset="0"/>
              </a:rPr>
              <a:t>四、如何使论证深刻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是高考作文发展等级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深刻、丰富、有文采、有创新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四个要求之一，议论文要求说理透彻、论点深刻。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分析观点</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深入追问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在论述中引用了某一材料，不能停留在其表面现象认识上，要加以进一步追问原因、结果等。学会不断追问、思考，层层深入地分析问题。层层递进深入，最常见的套路是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是什么—为什么—怎么办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。它往往由浅入深、层层递进，探向事物的本质。这既是情感的递进，更是思维与现实事理的递进。只有随着观点的逐层深化，并一步步推向最后的总论点，整篇文章才会显得深刻。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00784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10839"/>
            <a:ext cx="11485848" cy="2238241"/>
          </a:xfrm>
        </p:spPr>
        <p:txBody>
          <a:bodyPr/>
          <a:lstStyle/>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扩展联想</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多角度论证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运用事例来分析观点的过程中，如果掌握了联想迁移能力，会让你对文章的论证更加得心应手，无论是相似联想、对比联想，还是类比联想等多种联想方法，都可以为你打开思路，寻找到论据，进行多角度论证，从而达到论证深刻的效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7283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308324"/>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论证就是用论据来证明论点的过程。</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论点是要解决</a:t>
            </a:r>
            <a:r>
              <a:rPr lang="en-US" altLang="zh-CN" b="1" u="wavy"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要证明什么</a:t>
            </a:r>
            <a:r>
              <a:rPr lang="en-US" altLang="zh-CN" b="1" u="wavy"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的问题，论据是要解决</a:t>
            </a:r>
            <a:r>
              <a:rPr lang="en-US" altLang="zh-CN" b="1" u="wavy"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用什么证明</a:t>
            </a:r>
            <a:r>
              <a:rPr lang="en-US" altLang="zh-CN" b="1" u="wavy"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的问题，而论证是要解决</a:t>
            </a:r>
            <a:r>
              <a:rPr lang="en-US" altLang="zh-CN" b="1" u="wavy"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如何进行论证</a:t>
            </a:r>
            <a:r>
              <a:rPr lang="en-US" altLang="zh-CN" b="1" u="wavy"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的问题。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论证的目的在于揭示论点与论据之间的内在逻辑关系。对文章进行道理分析，可以增加论证的深度，更能显示出作者思维的缜密。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934966" y="1124744"/>
            <a:ext cx="622495" cy="504056"/>
          </a:xfrm>
          <a:prstGeom prst="rect">
            <a:avLst/>
          </a:prstGeom>
        </p:spPr>
      </p:pic>
      <p:sp>
        <p:nvSpPr>
          <p:cNvPr id="4" name="矩形 3"/>
          <p:cNvSpPr/>
          <p:nvPr/>
        </p:nvSpPr>
        <p:spPr>
          <a:xfrm>
            <a:off x="4655046" y="1196752"/>
            <a:ext cx="1422184" cy="461665"/>
          </a:xfrm>
          <a:prstGeom prst="rect">
            <a:avLst/>
          </a:prstGeom>
        </p:spPr>
        <p:txBody>
          <a:bodyPr wrap="none">
            <a:spAutoFit/>
          </a:bodyPr>
          <a:lstStyle/>
          <a:p>
            <a:r>
              <a:rPr lang="zh-CN" altLang="en-US" sz="2400" dirty="0">
                <a:solidFill>
                  <a:srgbClr val="00AEEF"/>
                </a:solidFill>
                <a:cs typeface="Times New Roman" panose="02020603050405020304" pitchFamily="18" charset="0"/>
              </a:rPr>
              <a:t>如何论证</a:t>
            </a:r>
            <a:endParaRPr lang="zh-CN" altLang="en-US" dirty="0">
              <a:solidFill>
                <a:srgbClr val="00AEEF"/>
              </a:solidFill>
            </a:endParaRPr>
          </a:p>
        </p:txBody>
      </p:sp>
    </p:spTree>
    <p:extLst>
      <p:ext uri="{BB962C8B-B14F-4D97-AF65-F5344CB8AC3E}">
        <p14:creationId xmlns:p14="http://schemas.microsoft.com/office/powerpoint/2010/main" val="3748401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9998" y="1092800"/>
            <a:ext cx="11485848" cy="3416320"/>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a:solidFill>
                  <a:srgbClr val="F08100"/>
                </a:solidFill>
                <a:latin typeface="Times New Roman" panose="02020603050405020304" pitchFamily="18" charset="0"/>
                <a:ea typeface="黑体" panose="02010609060101010101" pitchFamily="49" charset="-122"/>
                <a:cs typeface="Times New Roman" panose="02020603050405020304" pitchFamily="18" charset="0"/>
              </a:rPr>
              <a:t>一、论证的类型</a:t>
            </a:r>
            <a:r>
              <a:rPr lang="zh-CN" altLang="zh-CN" b="1"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u="sng"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议论文的论证一般分为立论和驳论两大类型。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立论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立论，也称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证明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，是作者主动地、正面地提出自己的中心论点，并运用充足的论据来证明其正确性、合理性的过程。这是一种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建设性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的论证方式，核心在于</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立</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树立自己的观点。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4445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15149"/>
            <a:ext cx="11485848" cy="5322163"/>
          </a:xfrm>
        </p:spPr>
        <p:txBody>
          <a:bodyPr/>
          <a:lstStyle/>
          <a:p>
            <a:pPr indent="538480" hangingPunct="0">
              <a:lnSpc>
                <a:spcPct val="130000"/>
              </a:lnSpc>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驳论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驳论，是作者通过批驳他人（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或对立面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）的错误论点，来间接证明自己论点正确的论证方式。这是一种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防御性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攻击性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的论证方式，核心在于</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破</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破斥对方的错误。驳论有三种方式：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反驳论点：直接证明</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对方论点的错误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反驳论据：证明对方支撑论点的</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证据不真实或不足凭信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反驳论证：揭示对方的论据与论点之间逻辑关系的错误，即</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论证过程不合逻辑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立论和驳论都是一种证明，一个从正面证明其正确，另一个从反面证明其他论点的错误。实际写作中，往往是二者相结合，</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既正面阐述</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我为什么对</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，又反面批驳</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你为什么错</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，从而使文章论证更全面、周密，更具有说服力。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46308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F08100"/>
                </a:solidFill>
                <a:latin typeface="Times New Roman" panose="02020603050405020304" pitchFamily="18" charset="0"/>
                <a:ea typeface="黑体" panose="02010609060101010101" pitchFamily="49" charset="-122"/>
                <a:cs typeface="Times New Roman" panose="02020603050405020304" pitchFamily="18" charset="0"/>
              </a:rPr>
              <a:t>二、论证的方法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写议论文时，论据犹如材料，论证则是妙用这些材料证明论点的过程。许多同学常常有了材料，却不善于组织材料，写作时，要理清思路，学会运用多种方法进行论证。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常用的论证方法有：事例论证、引用论证、对比论证、比喻论证、假设论证、因果论证、引申论证和类比论证等。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事例论证</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例证法</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事例论证，简称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例证法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，是根据需要列举一定的事实来证明观点正确的方法。包括具体事例、概括事实、统计数字、亲身经历等。运用例证法，需要注意以下五点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1603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14983"/>
            <a:ext cx="11485848" cy="5078313"/>
          </a:xfrm>
        </p:spPr>
        <p:txBody>
          <a:bodyPr/>
          <a:lstStyle/>
          <a:p>
            <a:pPr indent="538480" algn="dist" hangingPunct="0">
              <a:spcAft>
                <a:spcPts val="0"/>
              </a:spcAft>
            </a:pPr>
            <a:r>
              <a:rPr lang="zh-CN" altLang="zh-CN"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事例要典型、确凿、有影响力。一般来说，可优先考虑著名的人物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45150" algn="l"/>
                <a:tab pos="9861550" algn="l"/>
              </a:tabLs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事例的叙述要简明扼要，切忌拖泥带水，过于详细。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事例切忌单一狭隘，要丰富广阔，要点面结合，古今中外相映成晖，且按古今中外的顺序依次排列。同类事例掌握多时可考虑采用排比句式列举。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举出事例之后，要深入挖掘事例所蕴含的道理，揭示事例与论点之间的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内在联系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勤于积累，精于筛选。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书到用时方恨少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，平时多读书报，摘记、剪贴是主要手段。积累多了，自然能融会贯通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112476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4824"/>
            <a:ext cx="11485848" cy="2308324"/>
          </a:xfrm>
        </p:spPr>
        <p:txBody>
          <a:bodyPr/>
          <a:lstStyle/>
          <a:p>
            <a:pPr indent="53848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，采用排比例证法，应注意以下三点。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所用的事例最好是同一问题的不同侧面、不同角度。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铺排事例时要有一定的逻辑顺序，或按时间，或按国别，或主次轻重。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同一般的例证法一样，列举事例以后要有精当的分析。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9216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064925"/>
            <a:ext cx="11485848" cy="4524315"/>
          </a:xfrm>
        </p:spPr>
        <p:txBody>
          <a:bodyPr/>
          <a:lstStyle/>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引用论证</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引证法</a:t>
            </a:r>
            <a:r>
              <a:rPr lang="zh-CN"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引用论证，简称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引证法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加强论证的力度，可以运用引证法，即为了证明某个观点或问题正确与否，适当地引用一些具有理性色彩的论据。这些论据可以是科学原理、理论、公理、定律等，也可以是名言警句、导师教导、经典著作中的论述等，还可以是生活中的格言、谚语、俗语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对比论证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从正反两个方面进行对比分析从而突出中心论点的论证方法叫作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对比论证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。对比既可以是观点之间的对照，也可以是论据材料之间的对照。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0029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42975"/>
            <a:ext cx="11485848" cy="5078313"/>
          </a:xfrm>
        </p:spPr>
        <p:txBody>
          <a:bodyPr/>
          <a:lstStyle/>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比喻论证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论证，就是用打比方的方法来论证与被比喻事物相类似之理的方法。换言之，就是用具体、浅显、熟悉的事物中所包含的道理作比方，来揭示或阐明抽象、深奥、生疏的事物中所包含的道理。这一形象化的论证方法，能化抽象为具体、变深奥为浅显，给人留下深刻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en-US" altLang="zh-CN"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类比论证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848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类比论证，就是借助某个或某几个类似的故事、实例或作者安排的情境，进行由此及彼的推理。用于类比的事物大致有这几种：古今中外的史实、神话传说、寓言、自己创设的情境等。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7709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594</TotalTime>
  <Words>1292</Words>
  <Application>Microsoft Office PowerPoint</Application>
  <PresentationFormat>自定义</PresentationFormat>
  <Paragraphs>64</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Windows User</cp:lastModifiedBy>
  <cp:revision>584</cp:revision>
  <dcterms:created xsi:type="dcterms:W3CDTF">2020-11-06T05:24:00Z</dcterms:created>
  <dcterms:modified xsi:type="dcterms:W3CDTF">2025-10-30T15:41:14Z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